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3" r:id="rId2"/>
    <p:sldId id="284" r:id="rId3"/>
    <p:sldId id="285" r:id="rId4"/>
    <p:sldId id="286" r:id="rId5"/>
    <p:sldId id="269" r:id="rId6"/>
    <p:sldId id="270" r:id="rId7"/>
    <p:sldId id="271" r:id="rId8"/>
    <p:sldId id="289" r:id="rId9"/>
    <p:sldId id="290" r:id="rId10"/>
    <p:sldId id="292" r:id="rId11"/>
    <p:sldId id="291" r:id="rId12"/>
    <p:sldId id="288" r:id="rId13"/>
    <p:sldId id="276" r:id="rId14"/>
    <p:sldId id="274" r:id="rId15"/>
    <p:sldId id="278" r:id="rId16"/>
    <p:sldId id="277" r:id="rId17"/>
    <p:sldId id="279" r:id="rId18"/>
    <p:sldId id="282" r:id="rId19"/>
    <p:sldId id="280" r:id="rId20"/>
    <p:sldId id="275" r:id="rId21"/>
    <p:sldId id="281" r:id="rId22"/>
  </p:sldIdLst>
  <p:sldSz cx="13004800" cy="9753600"/>
  <p:notesSz cx="6858000" cy="9144000"/>
  <p:defaultTextStyle>
    <a:lvl1pPr algn="ctr" defTabSz="584200">
      <a:defRPr sz="4200">
        <a:latin typeface="Gill Sans"/>
        <a:ea typeface="Gill Sans"/>
        <a:cs typeface="Gill Sans"/>
        <a:sym typeface="Gill Sans"/>
      </a:defRPr>
    </a:lvl1pPr>
    <a:lvl2pPr indent="342900" algn="ctr" defTabSz="584200">
      <a:defRPr sz="4200">
        <a:latin typeface="Gill Sans"/>
        <a:ea typeface="Gill Sans"/>
        <a:cs typeface="Gill Sans"/>
        <a:sym typeface="Gill Sans"/>
      </a:defRPr>
    </a:lvl2pPr>
    <a:lvl3pPr indent="685800" algn="ctr" defTabSz="584200">
      <a:defRPr sz="4200">
        <a:latin typeface="Gill Sans"/>
        <a:ea typeface="Gill Sans"/>
        <a:cs typeface="Gill Sans"/>
        <a:sym typeface="Gill Sans"/>
      </a:defRPr>
    </a:lvl3pPr>
    <a:lvl4pPr indent="1028700" algn="ctr" defTabSz="584200">
      <a:defRPr sz="4200">
        <a:latin typeface="Gill Sans"/>
        <a:ea typeface="Gill Sans"/>
        <a:cs typeface="Gill Sans"/>
        <a:sym typeface="Gill Sans"/>
      </a:defRPr>
    </a:lvl4pPr>
    <a:lvl5pPr indent="1371600" algn="ctr" defTabSz="584200">
      <a:defRPr sz="4200">
        <a:latin typeface="Gill Sans"/>
        <a:ea typeface="Gill Sans"/>
        <a:cs typeface="Gill Sans"/>
        <a:sym typeface="Gill Sans"/>
      </a:defRPr>
    </a:lvl5pPr>
    <a:lvl6pPr indent="1714500" algn="ctr" defTabSz="584200">
      <a:defRPr sz="4200">
        <a:latin typeface="Gill Sans"/>
        <a:ea typeface="Gill Sans"/>
        <a:cs typeface="Gill Sans"/>
        <a:sym typeface="Gill Sans"/>
      </a:defRPr>
    </a:lvl6pPr>
    <a:lvl7pPr indent="2057400" algn="ctr" defTabSz="584200">
      <a:defRPr sz="4200">
        <a:latin typeface="Gill Sans"/>
        <a:ea typeface="Gill Sans"/>
        <a:cs typeface="Gill Sans"/>
        <a:sym typeface="Gill Sans"/>
      </a:defRPr>
    </a:lvl7pPr>
    <a:lvl8pPr indent="2400300" algn="ctr" defTabSz="584200">
      <a:defRPr sz="4200">
        <a:latin typeface="Gill Sans"/>
        <a:ea typeface="Gill Sans"/>
        <a:cs typeface="Gill Sans"/>
        <a:sym typeface="Gill Sans"/>
      </a:defRPr>
    </a:lvl8pPr>
    <a:lvl9pPr indent="2743200" algn="ctr" defTabSz="584200">
      <a:defRPr sz="4200"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13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575686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Vocal strength and oratorical training were significant factors!</a:t>
            </a:r>
          </a:p>
          <a:p>
            <a:r>
              <a:rPr lang="en-US" dirty="0" smtClean="0"/>
              <a:t>If most of the audience couldn’t understand, what did they base</a:t>
            </a:r>
            <a:r>
              <a:rPr lang="en-US" baseline="0" dirty="0" smtClean="0"/>
              <a:t> their vote 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DFFF9D9-33BA-48C1-8BB9-539898A296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8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520700" y="482600"/>
            <a:ext cx="11950700" cy="28067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6400">
                <a:solidFill>
                  <a:srgbClr val="0023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002351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520700" y="5600700"/>
            <a:ext cx="11950700" cy="31115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7A7A7A"/>
                </a:solidFill>
                <a:latin typeface="+mn-lt"/>
                <a:ea typeface="+mn-ea"/>
                <a:cs typeface="+mn-cs"/>
                <a:sym typeface="ArialUnicodeMS"/>
              </a:defRPr>
            </a:lvl1pPr>
            <a:lvl2pPr marL="0" indent="0">
              <a:spcBef>
                <a:spcPts val="0"/>
              </a:spcBef>
              <a:buSzTx/>
              <a:buNone/>
              <a:defRPr sz="3600">
                <a:solidFill>
                  <a:srgbClr val="7A7A7A"/>
                </a:solidFill>
                <a:latin typeface="+mn-lt"/>
                <a:ea typeface="+mn-ea"/>
                <a:cs typeface="+mn-cs"/>
                <a:sym typeface="ArialUnicodeMS"/>
              </a:defRPr>
            </a:lvl2pPr>
            <a:lvl3pPr marL="0" indent="0">
              <a:spcBef>
                <a:spcPts val="0"/>
              </a:spcBef>
              <a:buSzTx/>
              <a:buNone/>
              <a:defRPr sz="3600">
                <a:solidFill>
                  <a:srgbClr val="7A7A7A"/>
                </a:solidFill>
                <a:latin typeface="+mn-lt"/>
                <a:ea typeface="+mn-ea"/>
                <a:cs typeface="+mn-cs"/>
                <a:sym typeface="ArialUnicodeMS"/>
              </a:defRPr>
            </a:lvl3pPr>
            <a:lvl4pPr marL="0" indent="0">
              <a:spcBef>
                <a:spcPts val="0"/>
              </a:spcBef>
              <a:buSzTx/>
              <a:buNone/>
              <a:defRPr sz="3600">
                <a:solidFill>
                  <a:srgbClr val="7A7A7A"/>
                </a:solidFill>
                <a:latin typeface="+mn-lt"/>
                <a:ea typeface="+mn-ea"/>
                <a:cs typeface="+mn-cs"/>
                <a:sym typeface="ArialUnicodeMS"/>
              </a:defRPr>
            </a:lvl4pPr>
            <a:lvl5pPr marL="0" indent="0">
              <a:spcBef>
                <a:spcPts val="0"/>
              </a:spcBef>
              <a:buSzTx/>
              <a:buNone/>
              <a:defRPr sz="3600">
                <a:solidFill>
                  <a:srgbClr val="7A7A7A"/>
                </a:solidFill>
                <a:latin typeface="+mn-lt"/>
                <a:ea typeface="+mn-ea"/>
                <a:cs typeface="+mn-cs"/>
                <a:sym typeface="ArialUnicodeMS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A7A7A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A7A7A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A7A7A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A7A7A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A7A7A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127000" y="2971800"/>
            <a:ext cx="12738100" cy="381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3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002351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1596249"/>
            <a:ext cx="11054080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4080" y="9040144"/>
            <a:ext cx="2926080" cy="519289"/>
          </a:xfrm>
          <a:prstGeom prst="rect">
            <a:avLst/>
          </a:prstGeom>
        </p:spPr>
        <p:txBody>
          <a:bodyPr/>
          <a:lstStyle/>
          <a:p>
            <a:fld id="{DBE2F336-8D51-480A-8AD1-BAD84916C7AF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7840" y="9040144"/>
            <a:ext cx="4389120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4640" y="9040144"/>
            <a:ext cx="2926080" cy="519289"/>
          </a:xfrm>
          <a:prstGeom prst="rect">
            <a:avLst/>
          </a:prstGeom>
        </p:spPr>
        <p:txBody>
          <a:bodyPr/>
          <a:lstStyle/>
          <a:p>
            <a:fld id="{88063F61-1BF4-4067-B2F1-C0634277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41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4080" y="9040144"/>
            <a:ext cx="2926080" cy="519289"/>
          </a:xfrm>
          <a:prstGeom prst="rect">
            <a:avLst/>
          </a:prstGeom>
        </p:spPr>
        <p:txBody>
          <a:bodyPr/>
          <a:lstStyle/>
          <a:p>
            <a:fld id="{DBE2F336-8D51-480A-8AD1-BAD84916C7AF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7840" y="9040144"/>
            <a:ext cx="4389120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4640" y="9040144"/>
            <a:ext cx="2926080" cy="519289"/>
          </a:xfrm>
          <a:prstGeom prst="rect">
            <a:avLst/>
          </a:prstGeom>
        </p:spPr>
        <p:txBody>
          <a:bodyPr/>
          <a:lstStyle/>
          <a:p>
            <a:fld id="{88063F61-1BF4-4067-B2F1-C06342776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40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4080" y="9040144"/>
            <a:ext cx="2926080" cy="519289"/>
          </a:xfrm>
          <a:prstGeom prst="rect">
            <a:avLst/>
          </a:prstGeom>
        </p:spPr>
        <p:txBody>
          <a:bodyPr/>
          <a:lstStyle/>
          <a:p>
            <a:fld id="{8CE12467-ACAB-4D8D-8B24-FA301464BB7E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07840" y="9040144"/>
            <a:ext cx="4389120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84640" y="9040144"/>
            <a:ext cx="2926080" cy="519289"/>
          </a:xfrm>
          <a:prstGeom prst="rect">
            <a:avLst/>
          </a:prstGeom>
        </p:spPr>
        <p:txBody>
          <a:bodyPr/>
          <a:lstStyle/>
          <a:p>
            <a:fld id="{57373846-157A-4613-BE3F-DE4DE6954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89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" y="114300"/>
            <a:ext cx="127127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7A7A7A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14400" y="1905000"/>
            <a:ext cx="111633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00235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00235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00235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00235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002351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transition spd="med"/>
  <p:txStyles>
    <p:titleStyle>
      <a:lvl1pPr defTabSz="584200">
        <a:defRPr sz="5400">
          <a:solidFill>
            <a:srgbClr val="7A7A7A"/>
          </a:solidFill>
          <a:latin typeface="+mn-lt"/>
          <a:ea typeface="+mn-ea"/>
          <a:cs typeface="+mn-cs"/>
          <a:sym typeface="ArialUnicodeMS"/>
        </a:defRPr>
      </a:lvl1pPr>
      <a:lvl2pPr indent="228600" defTabSz="584200">
        <a:defRPr sz="5400">
          <a:solidFill>
            <a:srgbClr val="7A7A7A"/>
          </a:solidFill>
          <a:latin typeface="+mn-lt"/>
          <a:ea typeface="+mn-ea"/>
          <a:cs typeface="+mn-cs"/>
          <a:sym typeface="ArialUnicodeMS"/>
        </a:defRPr>
      </a:lvl2pPr>
      <a:lvl3pPr indent="457200" defTabSz="584200">
        <a:defRPr sz="5400">
          <a:solidFill>
            <a:srgbClr val="7A7A7A"/>
          </a:solidFill>
          <a:latin typeface="+mn-lt"/>
          <a:ea typeface="+mn-ea"/>
          <a:cs typeface="+mn-cs"/>
          <a:sym typeface="ArialUnicodeMS"/>
        </a:defRPr>
      </a:lvl3pPr>
      <a:lvl4pPr indent="685800" defTabSz="584200">
        <a:defRPr sz="5400">
          <a:solidFill>
            <a:srgbClr val="7A7A7A"/>
          </a:solidFill>
          <a:latin typeface="+mn-lt"/>
          <a:ea typeface="+mn-ea"/>
          <a:cs typeface="+mn-cs"/>
          <a:sym typeface="ArialUnicodeMS"/>
        </a:defRPr>
      </a:lvl4pPr>
      <a:lvl5pPr indent="914400" defTabSz="584200">
        <a:defRPr sz="5400">
          <a:solidFill>
            <a:srgbClr val="7A7A7A"/>
          </a:solidFill>
          <a:latin typeface="+mn-lt"/>
          <a:ea typeface="+mn-ea"/>
          <a:cs typeface="+mn-cs"/>
          <a:sym typeface="ArialUnicodeMS"/>
        </a:defRPr>
      </a:lvl5pPr>
      <a:lvl6pPr indent="1143000" defTabSz="584200">
        <a:defRPr sz="5400">
          <a:solidFill>
            <a:srgbClr val="7A7A7A"/>
          </a:solidFill>
          <a:latin typeface="+mn-lt"/>
          <a:ea typeface="+mn-ea"/>
          <a:cs typeface="+mn-cs"/>
          <a:sym typeface="ArialUnicodeMS"/>
        </a:defRPr>
      </a:lvl6pPr>
      <a:lvl7pPr indent="1371600" defTabSz="584200">
        <a:defRPr sz="5400">
          <a:solidFill>
            <a:srgbClr val="7A7A7A"/>
          </a:solidFill>
          <a:latin typeface="+mn-lt"/>
          <a:ea typeface="+mn-ea"/>
          <a:cs typeface="+mn-cs"/>
          <a:sym typeface="ArialUnicodeMS"/>
        </a:defRPr>
      </a:lvl7pPr>
      <a:lvl8pPr indent="1600200" defTabSz="584200">
        <a:defRPr sz="5400">
          <a:solidFill>
            <a:srgbClr val="7A7A7A"/>
          </a:solidFill>
          <a:latin typeface="+mn-lt"/>
          <a:ea typeface="+mn-ea"/>
          <a:cs typeface="+mn-cs"/>
          <a:sym typeface="ArialUnicodeMS"/>
        </a:defRPr>
      </a:lvl8pPr>
      <a:lvl9pPr indent="1828800" defTabSz="584200">
        <a:defRPr sz="5400">
          <a:solidFill>
            <a:srgbClr val="7A7A7A"/>
          </a:solidFill>
          <a:latin typeface="+mn-lt"/>
          <a:ea typeface="+mn-ea"/>
          <a:cs typeface="+mn-cs"/>
          <a:sym typeface="ArialUnicodeM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3500">
          <a:solidFill>
            <a:srgbClr val="002351"/>
          </a:solidFill>
          <a:latin typeface="Arial"/>
          <a:ea typeface="Arial"/>
          <a:cs typeface="Arial"/>
          <a:sym typeface="Arial"/>
        </a:defRPr>
      </a:lvl1pPr>
      <a:lvl2pPr marL="1333500" indent="-571500" defTabSz="584200">
        <a:spcBef>
          <a:spcPts val="2400"/>
        </a:spcBef>
        <a:buSzPct val="171000"/>
        <a:buChar char="•"/>
        <a:defRPr sz="3500">
          <a:solidFill>
            <a:srgbClr val="002351"/>
          </a:solidFill>
          <a:latin typeface="Arial"/>
          <a:ea typeface="Arial"/>
          <a:cs typeface="Arial"/>
          <a:sym typeface="Arial"/>
        </a:defRPr>
      </a:lvl2pPr>
      <a:lvl3pPr marL="1778000" indent="-571500" defTabSz="584200">
        <a:spcBef>
          <a:spcPts val="2400"/>
        </a:spcBef>
        <a:buSzPct val="171000"/>
        <a:buChar char="•"/>
        <a:defRPr sz="3500">
          <a:solidFill>
            <a:srgbClr val="002351"/>
          </a:solidFill>
          <a:latin typeface="Arial"/>
          <a:ea typeface="Arial"/>
          <a:cs typeface="Arial"/>
          <a:sym typeface="Arial"/>
        </a:defRPr>
      </a:lvl3pPr>
      <a:lvl4pPr marL="2222500" indent="-571500" defTabSz="584200">
        <a:spcBef>
          <a:spcPts val="2400"/>
        </a:spcBef>
        <a:buSzPct val="171000"/>
        <a:buChar char="•"/>
        <a:defRPr sz="3500">
          <a:solidFill>
            <a:srgbClr val="002351"/>
          </a:solidFill>
          <a:latin typeface="Arial"/>
          <a:ea typeface="Arial"/>
          <a:cs typeface="Arial"/>
          <a:sym typeface="Arial"/>
        </a:defRPr>
      </a:lvl4pPr>
      <a:lvl5pPr marL="2667000" indent="-571500" defTabSz="584200">
        <a:spcBef>
          <a:spcPts val="2400"/>
        </a:spcBef>
        <a:buSzPct val="171000"/>
        <a:buChar char="•"/>
        <a:defRPr sz="3500">
          <a:solidFill>
            <a:srgbClr val="002351"/>
          </a:solidFill>
          <a:latin typeface="Arial"/>
          <a:ea typeface="Arial"/>
          <a:cs typeface="Arial"/>
          <a:sym typeface="Arial"/>
        </a:defRPr>
      </a:lvl5pPr>
      <a:lvl6pPr marL="3022600" indent="-571500" defTabSz="584200">
        <a:spcBef>
          <a:spcPts val="2400"/>
        </a:spcBef>
        <a:buSzPct val="171000"/>
        <a:buChar char="•"/>
        <a:defRPr sz="3500">
          <a:solidFill>
            <a:srgbClr val="002351"/>
          </a:solidFill>
          <a:latin typeface="Arial"/>
          <a:ea typeface="Arial"/>
          <a:cs typeface="Arial"/>
          <a:sym typeface="Arial"/>
        </a:defRPr>
      </a:lvl6pPr>
      <a:lvl7pPr marL="3378200" indent="-571500" defTabSz="584200">
        <a:spcBef>
          <a:spcPts val="2400"/>
        </a:spcBef>
        <a:buSzPct val="171000"/>
        <a:buChar char="•"/>
        <a:defRPr sz="3500">
          <a:solidFill>
            <a:srgbClr val="002351"/>
          </a:solidFill>
          <a:latin typeface="Arial"/>
          <a:ea typeface="Arial"/>
          <a:cs typeface="Arial"/>
          <a:sym typeface="Arial"/>
        </a:defRPr>
      </a:lvl7pPr>
      <a:lvl8pPr marL="3733800" indent="-571500" defTabSz="584200">
        <a:spcBef>
          <a:spcPts val="2400"/>
        </a:spcBef>
        <a:buSzPct val="171000"/>
        <a:buChar char="•"/>
        <a:defRPr sz="3500">
          <a:solidFill>
            <a:srgbClr val="002351"/>
          </a:solidFill>
          <a:latin typeface="Arial"/>
          <a:ea typeface="Arial"/>
          <a:cs typeface="Arial"/>
          <a:sym typeface="Arial"/>
        </a:defRPr>
      </a:lvl8pPr>
      <a:lvl9pPr marL="4089400" indent="-571500" defTabSz="584200">
        <a:spcBef>
          <a:spcPts val="2400"/>
        </a:spcBef>
        <a:buSzPct val="171000"/>
        <a:buChar char="•"/>
        <a:defRPr sz="3500">
          <a:solidFill>
            <a:srgbClr val="002351"/>
          </a:solidFill>
          <a:latin typeface="Arial"/>
          <a:ea typeface="Arial"/>
          <a:cs typeface="Arial"/>
          <a:sym typeface="Arial"/>
        </a:defRPr>
      </a:lvl9pPr>
    </p:bodyStyle>
    <p:otherStyle>
      <a:lvl1pPr algn="ctr" defTabSz="584200">
        <a:defRPr sz="2000">
          <a:solidFill>
            <a:schemeClr val="tx1"/>
          </a:solidFill>
          <a:latin typeface="+mn-lt"/>
          <a:ea typeface="+mn-ea"/>
          <a:cs typeface="+mn-cs"/>
          <a:sym typeface="ArialUnicodeMS"/>
        </a:defRPr>
      </a:lvl1pPr>
      <a:lvl2pPr indent="228600" algn="ctr" defTabSz="584200">
        <a:defRPr sz="2000">
          <a:solidFill>
            <a:schemeClr val="tx1"/>
          </a:solidFill>
          <a:latin typeface="+mn-lt"/>
          <a:ea typeface="+mn-ea"/>
          <a:cs typeface="+mn-cs"/>
          <a:sym typeface="ArialUnicodeMS"/>
        </a:defRPr>
      </a:lvl2pPr>
      <a:lvl3pPr indent="457200" algn="ctr" defTabSz="584200">
        <a:defRPr sz="2000">
          <a:solidFill>
            <a:schemeClr val="tx1"/>
          </a:solidFill>
          <a:latin typeface="+mn-lt"/>
          <a:ea typeface="+mn-ea"/>
          <a:cs typeface="+mn-cs"/>
          <a:sym typeface="ArialUnicodeMS"/>
        </a:defRPr>
      </a:lvl3pPr>
      <a:lvl4pPr indent="685800" algn="ctr" defTabSz="584200">
        <a:defRPr sz="2000">
          <a:solidFill>
            <a:schemeClr val="tx1"/>
          </a:solidFill>
          <a:latin typeface="+mn-lt"/>
          <a:ea typeface="+mn-ea"/>
          <a:cs typeface="+mn-cs"/>
          <a:sym typeface="ArialUnicodeMS"/>
        </a:defRPr>
      </a:lvl4pPr>
      <a:lvl5pPr indent="914400" algn="ctr" defTabSz="584200">
        <a:defRPr sz="2000">
          <a:solidFill>
            <a:schemeClr val="tx1"/>
          </a:solidFill>
          <a:latin typeface="+mn-lt"/>
          <a:ea typeface="+mn-ea"/>
          <a:cs typeface="+mn-cs"/>
          <a:sym typeface="ArialUnicodeMS"/>
        </a:defRPr>
      </a:lvl5pPr>
      <a:lvl6pPr indent="1143000" algn="ctr" defTabSz="584200">
        <a:defRPr sz="2000">
          <a:solidFill>
            <a:schemeClr val="tx1"/>
          </a:solidFill>
          <a:latin typeface="+mn-lt"/>
          <a:ea typeface="+mn-ea"/>
          <a:cs typeface="+mn-cs"/>
          <a:sym typeface="ArialUnicodeMS"/>
        </a:defRPr>
      </a:lvl6pPr>
      <a:lvl7pPr indent="1371600" algn="ctr" defTabSz="584200">
        <a:defRPr sz="2000">
          <a:solidFill>
            <a:schemeClr val="tx1"/>
          </a:solidFill>
          <a:latin typeface="+mn-lt"/>
          <a:ea typeface="+mn-ea"/>
          <a:cs typeface="+mn-cs"/>
          <a:sym typeface="ArialUnicodeMS"/>
        </a:defRPr>
      </a:lvl7pPr>
      <a:lvl8pPr indent="1600200" algn="ctr" defTabSz="584200">
        <a:defRPr sz="2000">
          <a:solidFill>
            <a:schemeClr val="tx1"/>
          </a:solidFill>
          <a:latin typeface="+mn-lt"/>
          <a:ea typeface="+mn-ea"/>
          <a:cs typeface="+mn-cs"/>
          <a:sym typeface="ArialUnicodeMS"/>
        </a:defRPr>
      </a:lvl8pPr>
      <a:lvl9pPr indent="1828800" algn="ctr" defTabSz="584200">
        <a:defRPr sz="2000">
          <a:solidFill>
            <a:schemeClr val="tx1"/>
          </a:solidFill>
          <a:latin typeface="+mn-lt"/>
          <a:ea typeface="+mn-ea"/>
          <a:cs typeface="+mn-cs"/>
          <a:sym typeface="ArialUnicode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hyperlink" Target="http://www.nbcnews.com/video/rock-center/49849152" TargetMode="Externa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wnQgDsdy7zg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virtualrealityderegallery.com/#info" TargetMode="External"/><Relationship Id="rId2" Type="http://schemas.openxmlformats.org/officeDocument/2006/relationships/hyperlink" Target="https://drive.google.com/file/d/0B-PV6emGoDKaOW5heTEyTlAyYTA/view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07016236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vimeo.com/97645686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ivlab.cs.umn.edu/project_virtclassics.php" TargetMode="External"/><Relationship Id="rId5" Type="http://schemas.openxmlformats.org/officeDocument/2006/relationships/hyperlink" Target="https://www.youtube.com/watch?t=51&amp;v=UyqjmrPrJ8s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</a:rPr>
              <a:t>DLA Track 1: 3D Design and Virtual Reality</a:t>
            </a:r>
            <a:br>
              <a:rPr lang="en-US" sz="40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Macalester Spring Professional Activities Workshop 2016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Bret Jackson and Austin Mason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98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peech_seth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" y="796626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823054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21" fill="hold"/>
                                        <p:tgtEl>
                                          <p:spTgt spid="2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body" sz="half" idx="4294967295"/>
          </p:nvPr>
        </p:nvSpPr>
        <p:spPr>
          <a:xfrm>
            <a:off x="434843" y="1897405"/>
            <a:ext cx="6067558" cy="681612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3358" indent="-333358">
              <a:spcBef>
                <a:spcPts val="0"/>
              </a:spcBef>
              <a:buSzPct val="75000"/>
              <a:defRPr sz="29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844" dirty="0"/>
              <a:t>Bema is designed for use in a 4-wall Cave environment with 6 degree-of-freedom head-tracking</a:t>
            </a:r>
            <a:r>
              <a:rPr sz="2844" dirty="0"/>
              <a:t>.</a:t>
            </a:r>
            <a:endParaRPr lang="en-US" sz="2844" dirty="0"/>
          </a:p>
          <a:p>
            <a:pPr marL="333358" indent="-333358">
              <a:spcBef>
                <a:spcPts val="0"/>
              </a:spcBef>
              <a:buSzPct val="75000"/>
              <a:defRPr sz="29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844" dirty="0"/>
          </a:p>
          <a:p>
            <a:pPr marL="333358" indent="-333358">
              <a:spcBef>
                <a:spcPts val="1000"/>
              </a:spcBef>
              <a:buSzPct val="75000"/>
              <a:defRPr sz="29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844" dirty="0"/>
              <a:t>A podium in the middle of the cave sets an expectation of giving a speech. </a:t>
            </a:r>
            <a:endParaRPr lang="en-US" sz="2844" dirty="0"/>
          </a:p>
          <a:p>
            <a:pPr marL="333358" indent="-333358">
              <a:spcBef>
                <a:spcPts val="1000"/>
              </a:spcBef>
              <a:buSzPct val="75000"/>
              <a:defRPr sz="29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844" dirty="0"/>
          </a:p>
          <a:p>
            <a:pPr marL="333358" indent="-333358">
              <a:spcBef>
                <a:spcPts val="1000"/>
              </a:spcBef>
              <a:buSzPct val="75000"/>
              <a:defRPr sz="29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844" dirty="0"/>
              <a:t>A multi-touch display is mounted on a pedestal</a:t>
            </a:r>
            <a:r>
              <a:rPr sz="2844" dirty="0"/>
              <a:t>.</a:t>
            </a:r>
            <a:endParaRPr lang="en-US" sz="2844" dirty="0"/>
          </a:p>
          <a:p>
            <a:pPr marL="333358" indent="-333358">
              <a:spcBef>
                <a:spcPts val="1000"/>
              </a:spcBef>
              <a:buSzPct val="75000"/>
              <a:defRPr sz="29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844" dirty="0"/>
          </a:p>
          <a:p>
            <a:pPr marL="333358" indent="-333358">
              <a:spcBef>
                <a:spcPts val="1000"/>
              </a:spcBef>
              <a:buSzPct val="75000"/>
              <a:defRPr sz="29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2844" dirty="0"/>
              <a:t>An 8-speaker 3D spatial audio system can be used to hear speeches in a virtual orator mode.</a:t>
            </a:r>
          </a:p>
        </p:txBody>
      </p:sp>
      <p:sp>
        <p:nvSpPr>
          <p:cNvPr id="171" name="Shape 171"/>
          <p:cNvSpPr/>
          <p:nvPr/>
        </p:nvSpPr>
        <p:spPr>
          <a:xfrm>
            <a:off x="293149" y="36746"/>
            <a:ext cx="12599440" cy="135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4200"/>
              </a:spcBef>
              <a:defRPr sz="53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5299" dirty="0"/>
              <a:t>Hardware and First Person Immersion</a:t>
            </a:r>
          </a:p>
        </p:txBody>
      </p:sp>
      <p:pic>
        <p:nvPicPr>
          <p:cNvPr id="172" name="teaser-redu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8208" y="5886859"/>
            <a:ext cx="5583748" cy="3722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8"/>
          <a:stretch/>
        </p:blipFill>
        <p:spPr>
          <a:xfrm>
            <a:off x="7108206" y="1570351"/>
            <a:ext cx="5583748" cy="413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885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127001" y="114300"/>
            <a:ext cx="12712700" cy="13589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smtClean="0"/>
              <a:t>Ancient </a:t>
            </a:r>
            <a:r>
              <a:rPr dirty="0"/>
              <a:t>Worlds and Cultural Heritage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"/>
          </p:nvPr>
        </p:nvSpPr>
        <p:spPr>
          <a:xfrm>
            <a:off x="374074" y="6369233"/>
            <a:ext cx="12218550" cy="22936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3800" indent="-596317">
              <a:defRPr sz="2400"/>
            </a:pPr>
            <a:r>
              <a:rPr dirty="0"/>
              <a:t>In ARCHAVE, archeologists who had been on site at the Great Temple of Petra in Jordan, could relate what they observed in VR to their fieldwork experiences</a:t>
            </a:r>
            <a:r>
              <a:rPr dirty="0" smtClean="0"/>
              <a:t>.</a:t>
            </a:r>
          </a:p>
        </p:txBody>
      </p:sp>
      <p:pic>
        <p:nvPicPr>
          <p:cNvPr id="98" name="Screen Shot 2014-08-28 at 2.30.2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705" y="2230701"/>
            <a:ext cx="3742178" cy="269935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278705" y="4887643"/>
            <a:ext cx="3742178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900"/>
              <a:t>ERATO (EU cultural heritage </a:t>
            </a:r>
          </a:p>
          <a:p>
            <a:pPr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900"/>
              <a:t>project, 2003-2006)</a:t>
            </a:r>
          </a:p>
        </p:txBody>
      </p:sp>
      <p:sp>
        <p:nvSpPr>
          <p:cNvPr id="100" name="Shape 100"/>
          <p:cNvSpPr/>
          <p:nvPr/>
        </p:nvSpPr>
        <p:spPr>
          <a:xfrm>
            <a:off x="4184072" y="4887643"/>
            <a:ext cx="4598554" cy="687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900"/>
              <a:t>The Virtual Paul’s Cross Project </a:t>
            </a:r>
          </a:p>
          <a:p>
            <a:pPr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rPr sz="1900"/>
              <a:t>(Wall et al., 2014+)</a:t>
            </a:r>
          </a:p>
        </p:txBody>
      </p:sp>
      <p:pic>
        <p:nvPicPr>
          <p:cNvPr id="101" name="Screen Shot 2014-08-28 at 2.42.0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0917" y="2230701"/>
            <a:ext cx="4609281" cy="269935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/>
        </p:nvSpPr>
        <p:spPr>
          <a:xfrm>
            <a:off x="8945816" y="5050070"/>
            <a:ext cx="3742180" cy="39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ARCHAVE (Acevedo et al., 2001)</a:t>
            </a:r>
          </a:p>
        </p:txBody>
      </p:sp>
      <p:pic>
        <p:nvPicPr>
          <p:cNvPr id="1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90228" y="2230701"/>
            <a:ext cx="3602606" cy="26993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002982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3" y="151075"/>
            <a:ext cx="12738100" cy="1724770"/>
          </a:xfrm>
        </p:spPr>
        <p:txBody>
          <a:bodyPr/>
          <a:lstStyle/>
          <a:p>
            <a:r>
              <a:rPr lang="en-US" dirty="0" smtClean="0"/>
              <a:t>Design and Engineering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75" y="1613452"/>
            <a:ext cx="6477000" cy="2943225"/>
          </a:xfrm>
          <a:prstGeom prst="rect">
            <a:avLst/>
          </a:prstGeom>
        </p:spPr>
      </p:pic>
      <p:pic>
        <p:nvPicPr>
          <p:cNvPr id="4" name="Picture 3" descr="vrlab-photo.png"/>
          <p:cNvPicPr>
            <a:picLocks noChangeAspect="1"/>
          </p:cNvPicPr>
          <p:nvPr/>
        </p:nvPicPr>
        <p:blipFill rotWithShape="1">
          <a:blip r:embed="rId3" cstate="print"/>
          <a:srcRect l="-79" r="1" b="452"/>
          <a:stretch/>
        </p:blipFill>
        <p:spPr>
          <a:xfrm>
            <a:off x="8484040" y="489471"/>
            <a:ext cx="4194313" cy="6094209"/>
          </a:xfrm>
          <a:prstGeom prst="rect">
            <a:avLst/>
          </a:prstGeom>
        </p:spPr>
      </p:pic>
      <p:pic>
        <p:nvPicPr>
          <p:cNvPr id="3074" name="Picture 2" descr="http://www.carbodydesign.com/media/2015/02/Ford-Virtual-3D-CAVE-720x47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5" y="4936434"/>
            <a:ext cx="685800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853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734" y="286246"/>
            <a:ext cx="12738100" cy="1621403"/>
          </a:xfrm>
        </p:spPr>
        <p:txBody>
          <a:bodyPr/>
          <a:lstStyle/>
          <a:p>
            <a:r>
              <a:rPr lang="en-US" dirty="0" smtClean="0"/>
              <a:t>Therapy</a:t>
            </a:r>
            <a:endParaRPr lang="en-US" dirty="0"/>
          </a:p>
        </p:txBody>
      </p:sp>
      <p:pic>
        <p:nvPicPr>
          <p:cNvPr id="4098" name="Picture 2" descr="Motek Medical MS Thera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34" y="18288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n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947" y="626455"/>
            <a:ext cx="49149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hitl.washington.edu/projects/vrpain/index_files/image0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947" y="4461675"/>
            <a:ext cx="48196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63350" y="8552150"/>
            <a:ext cx="5192045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600" dirty="0">
                <a:solidFill>
                  <a:srgbClr val="000000"/>
                </a:solidFill>
                <a:hlinkClick r:id="rId5"/>
              </a:rPr>
              <a:t>http://www.nbcnews.com/video/rock-center/49849152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pic>
        <p:nvPicPr>
          <p:cNvPr id="4104" name="Picture 8" descr="p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92" y="6266662"/>
            <a:ext cx="38100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53877" y="7680263"/>
            <a:ext cx="3702868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Snow World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02275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57" y="0"/>
            <a:ext cx="12738100" cy="1995115"/>
          </a:xfrm>
        </p:spPr>
        <p:txBody>
          <a:bodyPr/>
          <a:lstStyle/>
          <a:p>
            <a:r>
              <a:rPr lang="en-US" dirty="0" smtClean="0"/>
              <a:t>Illusionary Body Transfer</a:t>
            </a:r>
            <a:endParaRPr lang="en-US" dirty="0"/>
          </a:p>
        </p:txBody>
      </p:sp>
      <p:pic>
        <p:nvPicPr>
          <p:cNvPr id="5122" name="Picture 2" descr="http://ispr.info/files/2010/05/Virtual_sw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55" y="1897281"/>
            <a:ext cx="9519358" cy="44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41559" y="6652865"/>
            <a:ext cx="10963747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“</a:t>
            </a:r>
            <a:r>
              <a:rPr lang="en-US" sz="2400" dirty="0"/>
              <a:t>This work opens up another avenue for virtual reality, which is not </a:t>
            </a:r>
            <a:r>
              <a:rPr lang="en-US" sz="2400" dirty="0" smtClean="0"/>
              <a:t>just to</a:t>
            </a:r>
          </a:p>
          <a:p>
            <a:pPr algn="l" rtl="0" latinLnBrk="1" hangingPunct="0"/>
            <a:r>
              <a:rPr lang="en-US" sz="2400" dirty="0" smtClean="0"/>
              <a:t>transform </a:t>
            </a:r>
            <a:r>
              <a:rPr lang="en-US" sz="2400" dirty="0"/>
              <a:t>your sense of place, but also your sense of </a:t>
            </a:r>
            <a:r>
              <a:rPr lang="en-US" sz="2400" dirty="0" smtClean="0"/>
              <a:t>self. </a:t>
            </a:r>
            <a:r>
              <a:rPr lang="en-US" sz="2400" dirty="0"/>
              <a:t>If you </a:t>
            </a:r>
            <a:r>
              <a:rPr lang="en-US" sz="2400" dirty="0" smtClean="0"/>
              <a:t>can </a:t>
            </a:r>
          </a:p>
          <a:p>
            <a:pPr algn="l" rtl="0" latinLnBrk="1" hangingPunct="0"/>
            <a:r>
              <a:rPr lang="en-US" sz="2400" dirty="0" smtClean="0"/>
              <a:t>temporarily </a:t>
            </a:r>
            <a:r>
              <a:rPr lang="en-US" sz="2400" dirty="0"/>
              <a:t>give people the illusion that their bodies are different, then </a:t>
            </a:r>
            <a:r>
              <a:rPr lang="en-US" sz="2400" dirty="0" smtClean="0"/>
              <a:t>the</a:t>
            </a:r>
          </a:p>
          <a:p>
            <a:pPr algn="l" rtl="0" latinLnBrk="1" hangingPunct="0"/>
            <a:r>
              <a:rPr lang="en-US" sz="2400" dirty="0" smtClean="0"/>
              <a:t>evidence </a:t>
            </a:r>
            <a:r>
              <a:rPr lang="en-US" sz="2400" dirty="0"/>
              <a:t>suggests it </a:t>
            </a:r>
            <a:r>
              <a:rPr lang="en-US" sz="2400" dirty="0" smtClean="0"/>
              <a:t>also </a:t>
            </a:r>
            <a:r>
              <a:rPr lang="en-US" sz="2400" dirty="0"/>
              <a:t>affects their </a:t>
            </a:r>
            <a:r>
              <a:rPr lang="en-US" sz="2400" dirty="0" smtClean="0"/>
              <a:t>behavior </a:t>
            </a:r>
            <a:r>
              <a:rPr lang="en-US" sz="2400" dirty="0"/>
              <a:t>and the way they think. They </a:t>
            </a:r>
            <a:endParaRPr lang="en-US" sz="2400" dirty="0" smtClean="0"/>
          </a:p>
          <a:p>
            <a:pPr algn="l" rtl="0" latinLnBrk="1" hangingPunct="0"/>
            <a:r>
              <a:rPr lang="en-US" sz="2400" dirty="0" smtClean="0"/>
              <a:t>can </a:t>
            </a:r>
            <a:r>
              <a:rPr lang="en-US" sz="2400" dirty="0"/>
              <a:t>have new experiences: a person who is thin can know what it's like to be fat. A man can have an experience of what it's like to be a woman</a:t>
            </a:r>
            <a:r>
              <a:rPr lang="en-US" sz="2400" dirty="0" smtClean="0"/>
              <a:t>.” – Mel Slater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1387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-496019"/>
            <a:ext cx="12738100" cy="3810000"/>
          </a:xfrm>
        </p:spPr>
        <p:txBody>
          <a:bodyPr/>
          <a:lstStyle/>
          <a:p>
            <a:r>
              <a:rPr lang="en-US" dirty="0" smtClean="0"/>
              <a:t>Reducing Racial Bias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370" y="524672"/>
            <a:ext cx="5784430" cy="870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-389600"/>
            <a:ext cx="12738100" cy="3810000"/>
          </a:xfrm>
        </p:spPr>
        <p:txBody>
          <a:bodyPr/>
          <a:lstStyle/>
          <a:p>
            <a:r>
              <a:rPr lang="en-US" sz="2800" dirty="0"/>
              <a:t>Virtual Superheroes: Using Superpowers in Virtual Reality to Encourage Prosocial Behavior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86711" y="7770882"/>
            <a:ext cx="65024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hlinkClick r:id="rId2"/>
              </a:rPr>
              <a:t>https://www.youtube.com/watch?v=wnQgDsdy7zg</a:t>
            </a:r>
            <a:endParaRPr lang="en-US" sz="2000" dirty="0"/>
          </a:p>
        </p:txBody>
      </p:sp>
      <p:pic>
        <p:nvPicPr>
          <p:cNvPr id="6146" name="Picture 2" descr="Figure 4.  The Experimenter Knocks Over The Pens And A Participant Kneels To Help Pick Up Pen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45" y="1841151"/>
            <a:ext cx="12610885" cy="42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896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394" y="-508246"/>
            <a:ext cx="12738100" cy="3810000"/>
          </a:xfrm>
        </p:spPr>
        <p:txBody>
          <a:bodyPr/>
          <a:lstStyle/>
          <a:p>
            <a:r>
              <a:rPr lang="en-US" dirty="0" smtClean="0"/>
              <a:t>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13343" y="7719354"/>
            <a:ext cx="65024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hlinkClick r:id="rId2"/>
              </a:rPr>
              <a:t>https://drive.google.com/file/d/0B-PV6emGoDKaOW5heTEyTlAyYTA/view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437631" y="8916101"/>
            <a:ext cx="65024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hlinkClick r:id="rId3"/>
              </a:rPr>
              <a:t>http://virtualrealityderegallery.com/#info</a:t>
            </a:r>
            <a:endParaRPr lang="en-US" sz="2800" dirty="0"/>
          </a:p>
        </p:txBody>
      </p:sp>
      <p:pic>
        <p:nvPicPr>
          <p:cNvPr id="9218" name="Picture 2" descr="Artist Gretchen Andrew using the Oculus Rif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663" y="941033"/>
            <a:ext cx="8363076" cy="624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942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312938"/>
            <a:ext cx="12738100" cy="3810000"/>
          </a:xfrm>
        </p:spPr>
        <p:txBody>
          <a:bodyPr/>
          <a:lstStyle/>
          <a:p>
            <a:r>
              <a:rPr lang="en-US" dirty="0" smtClean="0"/>
              <a:t>Gender Swap</a:t>
            </a:r>
            <a:endParaRPr lang="en-US" dirty="0"/>
          </a:p>
        </p:txBody>
      </p:sp>
      <p:pic>
        <p:nvPicPr>
          <p:cNvPr id="8194" name="Picture 2" descr="http://s1.dmcdn.net/DcuAw/1280x720-kE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16" y="3968263"/>
            <a:ext cx="10317859" cy="5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o.aolcdn.com/hss/storage/adam/467a25f200b74f6de9816f83d938964e/gender%20sw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078" y="0"/>
            <a:ext cx="7288327" cy="383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4236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</a:t>
            </a:r>
            <a:r>
              <a:rPr lang="en-US" dirty="0" smtClean="0"/>
              <a:t> </a:t>
            </a:r>
            <a:r>
              <a:rPr lang="en-US" dirty="0" smtClean="0"/>
              <a:t>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25000"/>
            </a:pPr>
            <a:r>
              <a:rPr lang="en-US" dirty="0" smtClean="0"/>
              <a:t>A </a:t>
            </a:r>
            <a:r>
              <a:rPr lang="en-US" dirty="0" smtClean="0"/>
              <a:t>lot of focus on creating virtual environments with </a:t>
            </a:r>
            <a:r>
              <a:rPr lang="en-US" dirty="0" smtClean="0"/>
              <a:t>Unity and </a:t>
            </a:r>
            <a:r>
              <a:rPr lang="en-US" dirty="0" err="1" smtClean="0"/>
              <a:t>Sketchup</a:t>
            </a:r>
            <a:endParaRPr lang="en-US" dirty="0" smtClean="0"/>
          </a:p>
          <a:p>
            <a:pPr>
              <a:buSzPct val="125000"/>
            </a:pPr>
            <a:r>
              <a:rPr lang="en-US" dirty="0" smtClean="0"/>
              <a:t>Tentative Schedule:</a:t>
            </a:r>
          </a:p>
          <a:p>
            <a:pPr lvl="2">
              <a:buSzPct val="100000"/>
            </a:pPr>
            <a:r>
              <a:rPr lang="en-US" b="1" dirty="0" smtClean="0"/>
              <a:t>Session 1</a:t>
            </a:r>
            <a:r>
              <a:rPr lang="en-US" b="1" dirty="0" smtClean="0"/>
              <a:t>: </a:t>
            </a:r>
            <a:r>
              <a:rPr lang="en-US" dirty="0"/>
              <a:t>What is VR, </a:t>
            </a:r>
            <a:r>
              <a:rPr lang="en-US" dirty="0" smtClean="0"/>
              <a:t>Example applications, </a:t>
            </a:r>
            <a:r>
              <a:rPr lang="en-US" dirty="0"/>
              <a:t>Intro to </a:t>
            </a:r>
            <a:r>
              <a:rPr lang="en-US" dirty="0" smtClean="0"/>
              <a:t>Unity with a Museum Demo</a:t>
            </a:r>
            <a:endParaRPr lang="en-US" dirty="0" smtClean="0"/>
          </a:p>
          <a:p>
            <a:pPr lvl="2">
              <a:buSzPct val="100000"/>
            </a:pPr>
            <a:r>
              <a:rPr lang="en-US" b="1" dirty="0" smtClean="0"/>
              <a:t>Session 2: </a:t>
            </a:r>
            <a:r>
              <a:rPr lang="en-US" dirty="0" smtClean="0"/>
              <a:t>Resources for finding and creating 3D models</a:t>
            </a:r>
            <a:endParaRPr lang="en-US" dirty="0" smtClean="0"/>
          </a:p>
          <a:p>
            <a:pPr lvl="2">
              <a:buSzPct val="100000"/>
            </a:pPr>
            <a:r>
              <a:rPr lang="en-US" b="1" dirty="0" smtClean="0"/>
              <a:t>Session 3: </a:t>
            </a:r>
            <a:r>
              <a:rPr lang="en-US" dirty="0" smtClean="0"/>
              <a:t>Getting </a:t>
            </a:r>
            <a:r>
              <a:rPr lang="en-US" dirty="0"/>
              <a:t>around in </a:t>
            </a:r>
            <a:r>
              <a:rPr lang="en-US" dirty="0" smtClean="0"/>
              <a:t>VR (Interaction/Selection/Navigation)</a:t>
            </a:r>
          </a:p>
          <a:p>
            <a:pPr lvl="2">
              <a:buSzPct val="100000"/>
            </a:pPr>
            <a:r>
              <a:rPr lang="en-US" b="1" dirty="0" smtClean="0"/>
              <a:t>Session 4: </a:t>
            </a:r>
            <a:r>
              <a:rPr lang="en-US" dirty="0" smtClean="0"/>
              <a:t>Activity and Show-and-Tell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1262848"/>
            <a:ext cx="12738100" cy="3810000"/>
          </a:xfrm>
        </p:spPr>
        <p:txBody>
          <a:bodyPr/>
          <a:lstStyle/>
          <a:p>
            <a:r>
              <a:rPr lang="en-US" dirty="0" smtClean="0"/>
              <a:t>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9103" y="6776726"/>
            <a:ext cx="123665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2D2D2D"/>
                </a:solidFill>
                <a:latin typeface="nimbus-sans"/>
              </a:rPr>
              <a:t>Users find themselves at the core of a hybrid space, where images and sound, though originating in heterogeneous realities, coincide. Stuck between two worlds, their perception is challenged. The </a:t>
            </a:r>
            <a:r>
              <a:rPr lang="en-US" sz="2800" dirty="0" err="1">
                <a:solidFill>
                  <a:srgbClr val="2D2D2D"/>
                </a:solidFill>
                <a:latin typeface="nimbus-sans"/>
              </a:rPr>
              <a:t>OccultUs</a:t>
            </a:r>
            <a:r>
              <a:rPr lang="en-US" sz="2800" dirty="0">
                <a:solidFill>
                  <a:srgbClr val="2D2D2D"/>
                </a:solidFill>
                <a:latin typeface="nimbus-sans"/>
              </a:rPr>
              <a:t> experience requests users’ participation in a double way: as the leading actor of the piece, but also as an integral part of it by becoming the object of other spectators’ attention.</a:t>
            </a:r>
            <a:endParaRPr lang="en-US" sz="2800" dirty="0"/>
          </a:p>
        </p:txBody>
      </p:sp>
      <p:pic>
        <p:nvPicPr>
          <p:cNvPr id="7170" name="Picture 2" descr="OccultUs_0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564" y="1072633"/>
            <a:ext cx="8212005" cy="54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22369" y="89709"/>
            <a:ext cx="65024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hlinkClick r:id="rId3"/>
              </a:rPr>
              <a:t>https://vimeo.com/107016236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5740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1147438"/>
            <a:ext cx="12738100" cy="3810000"/>
          </a:xfrm>
        </p:spPr>
        <p:txBody>
          <a:bodyPr/>
          <a:lstStyle/>
          <a:p>
            <a:r>
              <a:rPr lang="en-US" dirty="0" smtClean="0"/>
              <a:t>The Styx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58237" y="8569872"/>
            <a:ext cx="65024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hlinkClick r:id="rId2"/>
              </a:rPr>
              <a:t>https://vimeo.com/97645686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78" y="1396755"/>
            <a:ext cx="118872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9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863" y="3514879"/>
            <a:ext cx="11216640" cy="1885245"/>
          </a:xfrm>
        </p:spPr>
        <p:txBody>
          <a:bodyPr/>
          <a:lstStyle/>
          <a:p>
            <a:r>
              <a:rPr lang="en-US" dirty="0" smtClean="0"/>
              <a:t>What do we mean by Virtual Environment or Virtual Reality?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53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defining characteristics of VEs (VR)?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Virtual </a:t>
            </a:r>
            <a:r>
              <a:rPr lang="en-US" b="1" dirty="0"/>
              <a:t>environment (VE): </a:t>
            </a:r>
            <a:r>
              <a:rPr lang="en-US" dirty="0"/>
              <a:t>a </a:t>
            </a:r>
            <a:r>
              <a:rPr lang="en-US" u="sng" dirty="0"/>
              <a:t>3D </a:t>
            </a:r>
            <a:r>
              <a:rPr lang="en-US" u="sng" dirty="0" smtClean="0"/>
              <a:t>computer generated </a:t>
            </a:r>
            <a:r>
              <a:rPr lang="en-US" u="sng" dirty="0"/>
              <a:t>world</a:t>
            </a:r>
            <a:r>
              <a:rPr lang="en-US" dirty="0"/>
              <a:t> seen from a </a:t>
            </a:r>
            <a:r>
              <a:rPr lang="en-US" u="sng" dirty="0"/>
              <a:t>first-person point of view</a:t>
            </a:r>
            <a:r>
              <a:rPr lang="en-US" dirty="0"/>
              <a:t>, where the viewpoint is under the </a:t>
            </a:r>
            <a:r>
              <a:rPr lang="en-US" u="sng" dirty="0"/>
              <a:t>real-time control of the </a:t>
            </a:r>
            <a:r>
              <a:rPr lang="en-US" u="sng" dirty="0" smtClean="0"/>
              <a:t>user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b="1" dirty="0" smtClean="0"/>
              <a:t>Immersive </a:t>
            </a:r>
            <a:r>
              <a:rPr lang="en-US" b="1" dirty="0"/>
              <a:t>VE</a:t>
            </a:r>
            <a:r>
              <a:rPr lang="en-US" dirty="0"/>
              <a:t>: has more </a:t>
            </a:r>
            <a:r>
              <a:rPr lang="en-US" u="sng" dirty="0"/>
              <a:t>realistic sensory outputs </a:t>
            </a:r>
            <a:r>
              <a:rPr lang="en-US" dirty="0"/>
              <a:t>than typical desktop 3D graphics; usually </a:t>
            </a:r>
            <a:r>
              <a:rPr lang="en-US" u="sng" dirty="0"/>
              <a:t>appears to surround the user in </a:t>
            </a:r>
            <a:r>
              <a:rPr lang="en-US" u="sng" dirty="0" smtClean="0"/>
              <a:t>space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53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1280160" y="2971800"/>
            <a:ext cx="1158494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400" dirty="0" smtClean="0">
                <a:solidFill>
                  <a:srgbClr val="002351"/>
                </a:solidFill>
              </a:rPr>
              <a:t>VR Applications (beyond gaming)</a:t>
            </a:r>
            <a:endParaRPr sz="5400" dirty="0">
              <a:solidFill>
                <a:srgbClr val="00235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55" y="174929"/>
            <a:ext cx="12738100" cy="1263594"/>
          </a:xfrm>
        </p:spPr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1026" name="Picture 2" descr="http://ivlab.cs.umn.edu/images/pubfullsize/Schroeder-2012-Surgv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60" y="1742012"/>
            <a:ext cx="600075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7179" y="4813764"/>
            <a:ext cx="5057030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Surgical Training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28" name="Picture 4" descr="http://s3.amazonaws.com/spnproduction/photos/000/015/245/15245_520b2bd56f_full.jpg?14061395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752" y="869999"/>
            <a:ext cx="4782185" cy="358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20146" y="4813764"/>
            <a:ext cx="265573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Sports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0" name="Picture 6" descr="http://www.vrs.org.uk/images/us-milita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76" y="5919813"/>
            <a:ext cx="3848790" cy="250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50790" y="8610512"/>
            <a:ext cx="2735248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Military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2" name="Picture 8" descr="http://www.voxel-man.com/simulator/dental/images/dental-tit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771" y="5889006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421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182879"/>
            <a:ext cx="12738100" cy="1836089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0" y="182879"/>
            <a:ext cx="6191250" cy="37623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03052" y="3841029"/>
            <a:ext cx="482644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</a:rPr>
              <a:t>Cultural Heritage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50" name="Picture 2" descr="http://ivlab.cs.umn.edu/images/pubfullsize/Erdman-2013-Grand-Challen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57" y="2393342"/>
            <a:ext cx="5369488" cy="242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73141" y="4992669"/>
            <a:ext cx="4452730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Medical Imaging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452" y="5323437"/>
            <a:ext cx="5767547" cy="43611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7467959"/>
            <a:ext cx="460380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800" dirty="0">
                <a:solidFill>
                  <a:srgbClr val="000000"/>
                </a:solidFill>
                <a:hlinkClick r:id="rId5"/>
              </a:rPr>
              <a:t>https://www.youtube.com/watch?t=51&amp;v=UyqjmrPrJ8s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389" y="6668202"/>
            <a:ext cx="498881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Nasa Mars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 VR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3085" y="4442806"/>
            <a:ext cx="527171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z="1800" dirty="0">
                <a:solidFill>
                  <a:srgbClr val="000000"/>
                </a:solidFill>
                <a:hlinkClick r:id="rId6"/>
              </a:rPr>
              <a:t>http://ivlab.cs.umn.edu/project_virtclassics.php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49130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/>
          </p:cNvSpPr>
          <p:nvPr/>
        </p:nvSpPr>
        <p:spPr bwMode="auto">
          <a:xfrm>
            <a:off x="433493" y="541867"/>
            <a:ext cx="12155876" cy="866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7798" bIns="0"/>
          <a:lstStyle>
            <a:lvl1pPr marL="39688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3129" b="1" dirty="0">
                <a:latin typeface="Gill Sans" charset="0"/>
                <a:sym typeface="Gill Sans" charset="0"/>
              </a:rPr>
              <a:t>Overview of the Project</a:t>
            </a:r>
          </a:p>
          <a:p>
            <a:endParaRPr lang="en-US" altLang="en-US" sz="2560" b="1" dirty="0">
              <a:latin typeface="Gill Sans" charset="0"/>
              <a:sym typeface="Gill Sans" charset="0"/>
            </a:endParaRPr>
          </a:p>
          <a:p>
            <a:r>
              <a:rPr lang="en-US" altLang="en-US" sz="2844" b="1" dirty="0">
                <a:latin typeface="Gill Sans" charset="0"/>
                <a:sym typeface="Gill Sans" charset="0"/>
              </a:rPr>
              <a:t>Scope:  Parameters for Inclusion</a:t>
            </a:r>
          </a:p>
          <a:p>
            <a:pPr>
              <a:spcBef>
                <a:spcPts val="853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844" dirty="0">
                <a:latin typeface="Gill Sans" charset="0"/>
                <a:sym typeface="Gill Sans" charset="0"/>
              </a:rPr>
              <a:t> Chronological  (Classical &amp; Hellenistic Periods, approx. 500 BCE – 100 BCE)</a:t>
            </a:r>
          </a:p>
          <a:p>
            <a:pPr>
              <a:spcBef>
                <a:spcPts val="1138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844" dirty="0">
                <a:latin typeface="Gill Sans" charset="0"/>
                <a:sym typeface="Gill Sans" charset="0"/>
              </a:rPr>
              <a:t> Geographical  (all of </a:t>
            </a:r>
            <a:r>
              <a:rPr lang="en-US" altLang="en-US" sz="2844" dirty="0">
                <a:latin typeface="Gill Sans" charset="0"/>
                <a:sym typeface="Gill Sans" charset="0"/>
              </a:rPr>
              <a:t>Greece)</a:t>
            </a:r>
            <a:endParaRPr lang="en-US" altLang="en-US" sz="2844" dirty="0">
              <a:latin typeface="Gill Sans" charset="0"/>
              <a:sym typeface="Gill Sans" charset="0"/>
            </a:endParaRPr>
          </a:p>
          <a:p>
            <a:pPr>
              <a:spcBef>
                <a:spcPts val="1138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844" dirty="0">
                <a:latin typeface="Gill Sans" charset="0"/>
                <a:sym typeface="Gill Sans" charset="0"/>
              </a:rPr>
              <a:t> Architectural  (some standard building types; some idiosyncratic cases)</a:t>
            </a:r>
          </a:p>
          <a:p>
            <a:endParaRPr lang="en-US" altLang="en-US" sz="2844" dirty="0">
              <a:latin typeface="Gill Sans" charset="0"/>
              <a:sym typeface="Gill Sans" charset="0"/>
            </a:endParaRPr>
          </a:p>
          <a:p>
            <a:pPr>
              <a:spcBef>
                <a:spcPts val="1138"/>
              </a:spcBef>
            </a:pPr>
            <a:r>
              <a:rPr lang="en-US" altLang="en-US" sz="2844" b="1" dirty="0">
                <a:latin typeface="Gill Sans" charset="0"/>
                <a:sym typeface="Gill Sans" charset="0"/>
              </a:rPr>
              <a:t>Stages &amp; Methods of Inquiry  </a:t>
            </a:r>
          </a:p>
          <a:p>
            <a:pPr>
              <a:spcBef>
                <a:spcPts val="569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844" dirty="0">
                <a:latin typeface="Gill Sans" charset="0"/>
                <a:sym typeface="Gill Sans" charset="0"/>
              </a:rPr>
              <a:t> Identification:  Review of the scholarship</a:t>
            </a:r>
          </a:p>
          <a:p>
            <a:pPr>
              <a:spcBef>
                <a:spcPts val="853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844" dirty="0">
                <a:latin typeface="Gill Sans" charset="0"/>
                <a:sym typeface="Gill Sans" charset="0"/>
              </a:rPr>
              <a:t> Examination:  On-site investigation and documentation</a:t>
            </a:r>
            <a:endParaRPr lang="en-US" altLang="ja-JP" sz="2844" b="1" dirty="0">
              <a:latin typeface="Gill Sans" charset="0"/>
              <a:sym typeface="Gill Sans" charset="0"/>
            </a:endParaRPr>
          </a:p>
          <a:p>
            <a:pPr>
              <a:spcBef>
                <a:spcPts val="853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844" dirty="0">
                <a:latin typeface="Gill Sans" charset="0"/>
                <a:sym typeface="Gill Sans" charset="0"/>
              </a:rPr>
              <a:t> Collection/Collation:  Especially visual resources</a:t>
            </a:r>
          </a:p>
          <a:p>
            <a:pPr>
              <a:spcBef>
                <a:spcPts val="1138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844" dirty="0">
                <a:latin typeface="Gill Sans" charset="0"/>
                <a:sym typeface="Gill Sans" charset="0"/>
              </a:rPr>
              <a:t> Description </a:t>
            </a:r>
            <a:r>
              <a:rPr lang="en-US" altLang="en-US" sz="2844" dirty="0">
                <a:latin typeface="Gill Sans" charset="0"/>
                <a:sym typeface="Wingdings" panose="05000000000000000000" pitchFamily="2" charset="2"/>
              </a:rPr>
              <a:t> Interpretation:  Enhanced by digital modeling </a:t>
            </a:r>
            <a:endParaRPr lang="en-US" altLang="en-US" sz="2844" dirty="0">
              <a:latin typeface="Gill Sans" charset="0"/>
              <a:sym typeface="Gill Sans" charset="0"/>
            </a:endParaRPr>
          </a:p>
          <a:p>
            <a:r>
              <a:rPr lang="en-US" altLang="en-US" sz="2844" dirty="0">
                <a:latin typeface="Gill Sans" charset="0"/>
                <a:sym typeface="Gill Sans" charset="0"/>
              </a:rPr>
              <a:t>	Reconstruction	   Visualization [Acoustical simulation?]</a:t>
            </a:r>
          </a:p>
          <a:p>
            <a:endParaRPr lang="en-US" altLang="en-US" sz="2844" dirty="0">
              <a:latin typeface="Gill Sans" charset="0"/>
              <a:sym typeface="Gill Sans" charset="0"/>
            </a:endParaRPr>
          </a:p>
          <a:p>
            <a:pPr>
              <a:spcBef>
                <a:spcPts val="2844"/>
              </a:spcBef>
              <a:buClr>
                <a:srgbClr val="000000"/>
              </a:buClr>
              <a:buSzPct val="100000"/>
            </a:pPr>
            <a:r>
              <a:rPr lang="en-US" altLang="en-US" sz="2844" dirty="0">
                <a:latin typeface="Gill Sans" charset="0"/>
                <a:sym typeface="Gill Sans" charset="0"/>
              </a:rPr>
              <a:t>           </a:t>
            </a:r>
          </a:p>
          <a:p>
            <a:pPr>
              <a:spcBef>
                <a:spcPts val="1138"/>
              </a:spcBef>
              <a:buClr>
                <a:srgbClr val="000000"/>
              </a:buClr>
              <a:buSzPct val="100000"/>
            </a:pPr>
            <a:r>
              <a:rPr lang="en-US" altLang="en-US" sz="2844" dirty="0">
                <a:latin typeface="Gill Sans" charset="0"/>
                <a:sym typeface="Gill Sans" charset="0"/>
              </a:rPr>
              <a:t> 	Interpretation   &amp;     Evaluation</a:t>
            </a:r>
          </a:p>
        </p:txBody>
      </p:sp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2926080" y="7694507"/>
            <a:ext cx="2600960" cy="100174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5973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 flipH="1">
            <a:off x="2926080" y="7694506"/>
            <a:ext cx="2600960" cy="1001746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5973"/>
          </a:p>
        </p:txBody>
      </p:sp>
    </p:spTree>
    <p:extLst>
      <p:ext uri="{BB962C8B-B14F-4D97-AF65-F5344CB8AC3E}">
        <p14:creationId xmlns:p14="http://schemas.microsoft.com/office/powerpoint/2010/main" val="21078653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usecase3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" y="954949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000602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00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2EFE8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UnicodeMS"/>
        <a:ea typeface="ArialUnicodeMS"/>
        <a:cs typeface="ArialUnicodeMS"/>
      </a:majorFont>
      <a:minorFont>
        <a:latin typeface="ArialUnicodeMS"/>
        <a:ea typeface="ArialUnicodeMS"/>
        <a:cs typeface="ArialUnicode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UnicodeMS"/>
        <a:ea typeface="ArialUnicodeMS"/>
        <a:cs typeface="ArialUnicodeMS"/>
      </a:majorFont>
      <a:minorFont>
        <a:latin typeface="ArialUnicodeMS"/>
        <a:ea typeface="ArialUnicodeMS"/>
        <a:cs typeface="ArialUnicode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623</Words>
  <Application>Microsoft Office PowerPoint</Application>
  <PresentationFormat>Custom</PresentationFormat>
  <Paragraphs>81</Paragraphs>
  <Slides>21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MS PGothic</vt:lpstr>
      <vt:lpstr>Arial</vt:lpstr>
      <vt:lpstr>ArialUnicodeMS</vt:lpstr>
      <vt:lpstr>Gill Sans</vt:lpstr>
      <vt:lpstr>Helvetica</vt:lpstr>
      <vt:lpstr>Helvetica Light</vt:lpstr>
      <vt:lpstr>Lucida Grande</vt:lpstr>
      <vt:lpstr>nimbus-sans</vt:lpstr>
      <vt:lpstr>Wingdings</vt:lpstr>
      <vt:lpstr>White</vt:lpstr>
      <vt:lpstr>DLA Track 1: 3D Design and Virtual Reality Macalester Spring Professional Activities Workshop 2016</vt:lpstr>
      <vt:lpstr>Workshop Mechanics</vt:lpstr>
      <vt:lpstr>What do we mean by Virtual Environment or Virtual Reality?</vt:lpstr>
      <vt:lpstr>What are the defining characteristics of VEs (VR)?</vt:lpstr>
      <vt:lpstr>VR Applications (beyond gaming)</vt:lpstr>
      <vt:lpstr>Training</vt:lpstr>
      <vt:lpstr>Visualization</vt:lpstr>
      <vt:lpstr>PowerPoint Presentation</vt:lpstr>
      <vt:lpstr>PowerPoint Presentation</vt:lpstr>
      <vt:lpstr>PowerPoint Presentation</vt:lpstr>
      <vt:lpstr>PowerPoint Presentation</vt:lpstr>
      <vt:lpstr>Ancient Worlds and Cultural Heritage</vt:lpstr>
      <vt:lpstr>Design and Engineering</vt:lpstr>
      <vt:lpstr>Therapy</vt:lpstr>
      <vt:lpstr>Illusionary Body Transfer</vt:lpstr>
      <vt:lpstr>Reducing Racial Bias</vt:lpstr>
      <vt:lpstr>Virtual Superheroes: Using Superpowers in Virtual Reality to Encourage Prosocial Behavior </vt:lpstr>
      <vt:lpstr>Art</vt:lpstr>
      <vt:lpstr>Gender Swap</vt:lpstr>
      <vt:lpstr>Art</vt:lpstr>
      <vt:lpstr>The Styx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Input</dc:title>
  <dc:creator>Bret Jackson</dc:creator>
  <cp:lastModifiedBy>Bret Jackson</cp:lastModifiedBy>
  <cp:revision>17</cp:revision>
  <dcterms:modified xsi:type="dcterms:W3CDTF">2016-05-17T05:10:45Z</dcterms:modified>
</cp:coreProperties>
</file>